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18"/>
  </p:notesMasterIdLst>
  <p:handoutMasterIdLst>
    <p:handoutMasterId r:id="rId19"/>
  </p:handoutMasterIdLst>
  <p:sldIdLst>
    <p:sldId id="2089" r:id="rId2"/>
    <p:sldId id="1798" r:id="rId3"/>
    <p:sldId id="2204" r:id="rId4"/>
    <p:sldId id="2229" r:id="rId5"/>
    <p:sldId id="2227" r:id="rId6"/>
    <p:sldId id="2226" r:id="rId7"/>
    <p:sldId id="2209" r:id="rId8"/>
    <p:sldId id="2206" r:id="rId9"/>
    <p:sldId id="2230" r:id="rId10"/>
    <p:sldId id="2222" r:id="rId11"/>
    <p:sldId id="2219" r:id="rId12"/>
    <p:sldId id="2220" r:id="rId13"/>
    <p:sldId id="2221" r:id="rId14"/>
    <p:sldId id="2223" r:id="rId15"/>
    <p:sldId id="1799" r:id="rId16"/>
    <p:sldId id="2231" r:id="rId1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089"/>
            <p14:sldId id="1798"/>
            <p14:sldId id="2204"/>
            <p14:sldId id="2229"/>
            <p14:sldId id="2227"/>
            <p14:sldId id="2226"/>
            <p14:sldId id="2209"/>
            <p14:sldId id="2206"/>
            <p14:sldId id="2230"/>
            <p14:sldId id="2222"/>
            <p14:sldId id="2219"/>
            <p14:sldId id="2220"/>
            <p14:sldId id="2221"/>
            <p14:sldId id="2223"/>
            <p14:sldId id="1799"/>
            <p14:sldId id="223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A7B8"/>
    <a:srgbClr val="B58900"/>
    <a:srgbClr val="36544F"/>
    <a:srgbClr val="5AB88F"/>
    <a:srgbClr val="1778B8"/>
    <a:srgbClr val="FB8E20"/>
    <a:srgbClr val="B04432"/>
    <a:srgbClr val="FB840B"/>
    <a:srgbClr val="9E60B8"/>
    <a:srgbClr val="FFFD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77"/>
    <p:restoredTop sz="96315" autoAdjust="0"/>
  </p:normalViewPr>
  <p:slideViewPr>
    <p:cSldViewPr snapToGrid="0" snapToObjects="1">
      <p:cViewPr varScale="1">
        <p:scale>
          <a:sx n="206" d="100"/>
          <a:sy n="206" d="100"/>
        </p:scale>
        <p:origin x="544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22.05.25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22.05.25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CDC1EF-0BAD-096A-5E84-324C5426C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200369B-E756-278C-978E-A471967C1D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3251AB6-8FF1-AB72-AFC1-9BC2C37267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B183453-1626-9E15-DD51-2FBBBCA7B9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4902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F24EF0-636E-06E4-EDAD-4BCA90E752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66CEB08-D477-C467-DC22-8AB92D53F9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BBCDF460-9DDD-FFBB-8C0E-82C3B666BD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DE6143C-343F-8ADD-16D2-AAC88C9212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1200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54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5/22/25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pmjs.com/package/create-tsrouter-app" TargetMode="External"/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rktype.io/" TargetMode="External"/><Relationship Id="rId2" Type="http://schemas.openxmlformats.org/officeDocument/2006/relationships/hyperlink" Target="https://zod.dev/" TargetMode="Externa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indresorhus/ky" TargetMode="Externa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start/latest" TargetMode="Externa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nilshartmann.net/workshops" TargetMode="External"/><Relationship Id="rId5" Type="http://schemas.openxmlformats.org/officeDocument/2006/relationships/hyperlink" Target="mailto:nils@nilshartmann.net" TargetMode="External"/><Relationship Id="rId4" Type="http://schemas.openxmlformats.org/officeDocument/2006/relationships/hyperlink" Target="https://react.schule/enterjs2025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nilshartmann.net/workshops" TargetMode="External"/><Relationship Id="rId5" Type="http://schemas.openxmlformats.org/officeDocument/2006/relationships/hyperlink" Target="mailto:nils@nilshartmann.net" TargetMode="External"/><Relationship Id="rId4" Type="http://schemas.openxmlformats.org/officeDocument/2006/relationships/hyperlink" Target="https://react.schule/dev-donut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CAAD2-D22F-3728-5EE5-91A3001A6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9EB45126-74BE-1BB9-B610-373C6502A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9224" y="0"/>
            <a:ext cx="9699172" cy="6466114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E6A5C095-7F80-7BD1-E9DF-044D3B92F0A7}"/>
              </a:ext>
            </a:extLst>
          </p:cNvPr>
          <p:cNvSpPr/>
          <p:nvPr/>
        </p:nvSpPr>
        <p:spPr>
          <a:xfrm>
            <a:off x="-270904" y="-200608"/>
            <a:ext cx="9414904" cy="4756106"/>
          </a:xfrm>
          <a:prstGeom prst="rect">
            <a:avLst/>
          </a:prstGeom>
          <a:solidFill>
            <a:srgbClr val="D4EBE9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EDB05128-FBC2-3EC3-1AD4-1C71569F7AF6}"/>
              </a:ext>
            </a:extLst>
          </p:cNvPr>
          <p:cNvSpPr/>
          <p:nvPr/>
        </p:nvSpPr>
        <p:spPr>
          <a:xfrm>
            <a:off x="-69223" y="2896571"/>
            <a:ext cx="5234348" cy="3631763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11500" b="1" dirty="0">
                <a:ln w="12700">
                  <a:solidFill>
                    <a:srgbClr val="D4EBE9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Client-</a:t>
            </a:r>
            <a:endParaRPr lang="de-DE" sz="4400" b="1" dirty="0">
              <a:ln w="12700">
                <a:solidFill>
                  <a:srgbClr val="D4EBE9"/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D6EFF29-5E3A-2620-A6BA-0E024DE9D274}"/>
              </a:ext>
            </a:extLst>
          </p:cNvPr>
          <p:cNvSpPr/>
          <p:nvPr/>
        </p:nvSpPr>
        <p:spPr>
          <a:xfrm>
            <a:off x="-110535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2FAEBF2-F8F4-DFB2-603B-F53F256C1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Dev &amp; Donuts 2025 | Mannheim | 22. Mai 2025 | https://</a:t>
            </a:r>
            <a:r>
              <a:rPr lang="de-DE" sz="1050" spc="60" dirty="0" err="1">
                <a:solidFill>
                  <a:srgbClr val="D4EBE9"/>
                </a:solidFill>
              </a:rPr>
              <a:t>react.schule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1DCDD09-BFE4-63A9-8F77-50B4959FB878}"/>
              </a:ext>
            </a:extLst>
          </p:cNvPr>
          <p:cNvSpPr txBox="1"/>
          <p:nvPr/>
        </p:nvSpPr>
        <p:spPr>
          <a:xfrm>
            <a:off x="-860673" y="569386"/>
            <a:ext cx="6153271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6600" b="1" dirty="0" err="1">
                <a:ln>
                  <a:solidFill>
                    <a:srgbClr val="36544F"/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endParaRPr lang="de-DE" sz="3600" dirty="0">
              <a:ln>
                <a:solidFill>
                  <a:srgbClr val="36544F"/>
                </a:solidFill>
              </a:ln>
              <a:solidFill>
                <a:srgbClr val="5AB88F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A6A6A03-9F4F-E871-4CC8-D28F42CDA6D7}"/>
              </a:ext>
            </a:extLst>
          </p:cNvPr>
          <p:cNvSpPr txBox="1"/>
          <p:nvPr/>
        </p:nvSpPr>
        <p:spPr>
          <a:xfrm>
            <a:off x="101613" y="1469596"/>
            <a:ext cx="4820983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>
                <a:ln>
                  <a:solidFill>
                    <a:srgbClr val="36544F"/>
                  </a:solidFill>
                </a:ln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1500" dirty="0">
              <a:solidFill>
                <a:srgbClr val="FB8E20"/>
              </a:solidFill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2BCC4847-35C1-01DA-BC25-6AAE1EE74CEE}"/>
              </a:ext>
            </a:extLst>
          </p:cNvPr>
          <p:cNvGrpSpPr/>
          <p:nvPr/>
        </p:nvGrpSpPr>
        <p:grpSpPr>
          <a:xfrm>
            <a:off x="6427036" y="153888"/>
            <a:ext cx="2501921" cy="769442"/>
            <a:chOff x="12484424" y="2415330"/>
            <a:chExt cx="2501921" cy="769442"/>
          </a:xfrm>
        </p:grpSpPr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F100694B-C75F-DFD4-1FA7-58CCCC88DBB3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53FCE2D-8EB5-600D-0351-49D7EEB25379}"/>
                </a:ext>
              </a:extLst>
            </p:cNvPr>
            <p:cNvSpPr txBox="1"/>
            <p:nvPr/>
          </p:nvSpPr>
          <p:spPr>
            <a:xfrm>
              <a:off x="12484424" y="2876995"/>
              <a:ext cx="2494466" cy="307777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355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2" name="Textfeld 1">
            <a:extLst>
              <a:ext uri="{FF2B5EF4-FFF2-40B4-BE49-F238E27FC236}">
                <a16:creationId xmlns:a16="http://schemas.microsoft.com/office/drawing/2014/main" id="{3C8D7BB5-2C0B-80A9-5C6D-34F88BDAD2CA}"/>
              </a:ext>
            </a:extLst>
          </p:cNvPr>
          <p:cNvSpPr txBox="1"/>
          <p:nvPr/>
        </p:nvSpPr>
        <p:spPr>
          <a:xfrm>
            <a:off x="5082965" y="2939474"/>
            <a:ext cx="333047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1500" b="1" dirty="0" err="1">
                <a:ln>
                  <a:solidFill>
                    <a:srgbClr val="36544F"/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first</a:t>
            </a:r>
            <a:endParaRPr lang="de-DE" sz="11500" dirty="0">
              <a:solidFill>
                <a:srgbClr val="1778B8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AD2E096-E69D-FEDC-0D78-171D9CBEA1F3}"/>
              </a:ext>
            </a:extLst>
          </p:cNvPr>
          <p:cNvSpPr txBox="1"/>
          <p:nvPr/>
        </p:nvSpPr>
        <p:spPr>
          <a:xfrm>
            <a:off x="4740448" y="3316500"/>
            <a:ext cx="42467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6600" b="1" dirty="0">
                <a:ln>
                  <a:solidFill>
                    <a:srgbClr val="36544F"/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-</a:t>
            </a:r>
            <a:endParaRPr lang="de-DE" sz="11500" dirty="0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2971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2F4466-7F04-5E2D-9D7C-15261A652B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40D2B2-323A-14A7-232C-4102C478B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Toolstack</a:t>
            </a:r>
            <a:r>
              <a:rPr lang="de-DE" dirty="0"/>
              <a:t> Routing und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C10CFE8-3C6A-8520-567D-E4F59152DEE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TanStack</a:t>
            </a:r>
            <a:r>
              <a:rPr lang="de-DE" dirty="0"/>
              <a:t> Router: Typsicheres Routing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2"/>
              </a:rPr>
              <a:t>https://tanstack.com/router/latest</a:t>
            </a:r>
            <a:r>
              <a:rPr lang="de-DE" dirty="0"/>
              <a:t> 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Routen werden aus Dateien und Verzeichnissen generiert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Alle Routing-Informationen sind typsicher (inklusive Search Parameter)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Effizientes Arbeiten mit Search Parametern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Gute Integration mit </a:t>
            </a:r>
            <a:r>
              <a:rPr lang="de-DE" dirty="0" err="1"/>
              <a:t>TanStack</a:t>
            </a:r>
            <a:r>
              <a:rPr lang="de-DE" dirty="0"/>
              <a:t> Query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Generator für neue Router-Apps: </a:t>
            </a:r>
            <a:r>
              <a:rPr lang="de-DE" dirty="0">
                <a:hlinkClick r:id="rId3"/>
              </a:rPr>
              <a:t>https://www.npmjs.com/package/create-tsrouter-app</a:t>
            </a:r>
            <a:r>
              <a:rPr lang="de-DE" dirty="0"/>
              <a:t> 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Alternative: React Router (https://</a:t>
            </a:r>
            <a:r>
              <a:rPr lang="de-DE" dirty="0" err="1"/>
              <a:t>reactrouter.com</a:t>
            </a:r>
            <a:r>
              <a:rPr lang="de-DE" dirty="0"/>
              <a:t>/)</a:t>
            </a:r>
          </a:p>
          <a:p>
            <a:pPr lvl="2">
              <a:lnSpc>
                <a:spcPct val="120000"/>
              </a:lnSpc>
            </a:pPr>
            <a:r>
              <a:rPr lang="de-DE" sz="1800" dirty="0"/>
              <a:t>Überzeugt mich nicht (mehr)</a:t>
            </a:r>
          </a:p>
        </p:txBody>
      </p:sp>
    </p:spTree>
    <p:extLst>
      <p:ext uri="{BB962C8B-B14F-4D97-AF65-F5344CB8AC3E}">
        <p14:creationId xmlns:p14="http://schemas.microsoft.com/office/powerpoint/2010/main" val="1628667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EAEDB9-6050-1ADD-EEBF-79B0ECFC1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Toolstack</a:t>
            </a:r>
            <a:r>
              <a:rPr lang="de-DE" dirty="0"/>
              <a:t> Routing und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2483CF-7BD3-5FAB-8E3D-4EA77E0AC46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TanStack</a:t>
            </a:r>
            <a:r>
              <a:rPr lang="de-DE" dirty="0"/>
              <a:t> Query: Vollständige Data-</a:t>
            </a:r>
            <a:r>
              <a:rPr lang="de-DE" dirty="0" err="1"/>
              <a:t>Fetching</a:t>
            </a:r>
            <a:r>
              <a:rPr lang="de-DE" dirty="0"/>
              <a:t>-Lösung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2"/>
              </a:rPr>
              <a:t>https://</a:t>
            </a:r>
            <a:r>
              <a:rPr lang="de-DE" dirty="0" err="1">
                <a:hlinkClick r:id="rId2"/>
              </a:rPr>
              <a:t>tanstack.com</a:t>
            </a:r>
            <a:r>
              <a:rPr lang="de-DE" dirty="0">
                <a:hlinkClick r:id="rId2"/>
              </a:rPr>
              <a:t>/</a:t>
            </a:r>
            <a:r>
              <a:rPr lang="de-DE" dirty="0" err="1">
                <a:hlinkClick r:id="rId2"/>
              </a:rPr>
              <a:t>query</a:t>
            </a:r>
            <a:r>
              <a:rPr lang="de-DE" dirty="0">
                <a:hlinkClick r:id="rId2"/>
              </a:rPr>
              <a:t>/</a:t>
            </a:r>
            <a:r>
              <a:rPr lang="de-DE" dirty="0" err="1">
                <a:hlinkClick r:id="rId2"/>
              </a:rPr>
              <a:t>latest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/>
              <a:t>ehemals bekannt als "React Query"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Flexibler Cache für serverseitige Daten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Hohe Typsicherheit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Keine Notwendigkeit für </a:t>
            </a:r>
            <a:r>
              <a:rPr lang="de-DE" dirty="0" err="1"/>
              <a:t>useEffect</a:t>
            </a:r>
            <a:r>
              <a:rPr lang="de-DE" dirty="0"/>
              <a:t> mehr (für Data-</a:t>
            </a:r>
            <a:r>
              <a:rPr lang="de-DE" dirty="0" err="1"/>
              <a:t>Fetching</a:t>
            </a:r>
            <a:r>
              <a:rPr lang="de-DE" dirty="0"/>
              <a:t>)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57122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D6E496-8240-15FE-1E01-74F3E870E9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A0BB8F-D1AA-F472-7CFD-16F904008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Toolstack</a:t>
            </a:r>
            <a:r>
              <a:rPr lang="de-DE" dirty="0"/>
              <a:t> Routing und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188B830-7092-01B3-7D8E-CE1884C909F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zod</a:t>
            </a:r>
            <a:r>
              <a:rPr lang="de-DE" dirty="0"/>
              <a:t>: Laufzeitvalidierung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2"/>
              </a:rPr>
              <a:t>https://</a:t>
            </a:r>
            <a:r>
              <a:rPr lang="de-DE" dirty="0" err="1">
                <a:hlinkClick r:id="rId2"/>
              </a:rPr>
              <a:t>zod.dev</a:t>
            </a:r>
            <a:r>
              <a:rPr lang="de-DE" dirty="0">
                <a:hlinkClick r:id="rId2"/>
              </a:rPr>
              <a:t>/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/>
              <a:t>Typen- und Wertebereiche werden mit </a:t>
            </a:r>
            <a:r>
              <a:rPr lang="de-DE" dirty="0" err="1"/>
              <a:t>zod</a:t>
            </a:r>
            <a:r>
              <a:rPr lang="de-DE" dirty="0"/>
              <a:t> API beschrieben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TypeScript-Typen werden aus der Beschreibung generiert</a:t>
            </a:r>
          </a:p>
          <a:p>
            <a:pPr lvl="1">
              <a:lnSpc>
                <a:spcPct val="120000"/>
              </a:lnSpc>
            </a:pPr>
            <a:r>
              <a:rPr lang="de-DE" dirty="0" err="1"/>
              <a:t>zod</a:t>
            </a:r>
            <a:r>
              <a:rPr lang="de-DE" dirty="0"/>
              <a:t> validiert Objekte zur Laufzeit und leitet TypeScript-Typen ab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Sehr gute Integration in die </a:t>
            </a:r>
            <a:r>
              <a:rPr lang="de-DE" dirty="0" err="1"/>
              <a:t>TanStack</a:t>
            </a:r>
            <a:r>
              <a:rPr lang="de-DE" dirty="0"/>
              <a:t> Bibliotheken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Alternative: </a:t>
            </a:r>
            <a:r>
              <a:rPr lang="de-DE" dirty="0" err="1"/>
              <a:t>ArkType</a:t>
            </a:r>
            <a:r>
              <a:rPr lang="de-DE" dirty="0"/>
              <a:t> (</a:t>
            </a:r>
            <a:r>
              <a:rPr lang="de-DE" dirty="0">
                <a:hlinkClick r:id="rId3"/>
              </a:rPr>
              <a:t>https://arktype.io/</a:t>
            </a:r>
            <a:r>
              <a:rPr lang="de-DE" dirty="0"/>
              <a:t>)</a:t>
            </a:r>
          </a:p>
          <a:p>
            <a:pPr lvl="2">
              <a:lnSpc>
                <a:spcPct val="120000"/>
              </a:lnSpc>
            </a:pPr>
            <a:r>
              <a:rPr lang="de-DE" sz="1800" dirty="0"/>
              <a:t>Noch sehr neu</a:t>
            </a:r>
          </a:p>
          <a:p>
            <a:pPr lvl="2">
              <a:lnSpc>
                <a:spcPct val="120000"/>
              </a:lnSpc>
            </a:pPr>
            <a:r>
              <a:rPr lang="de-DE" sz="1800" dirty="0"/>
              <a:t>"Spezielle" API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60542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CE0771-B413-C089-49B2-1E06602643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E2B1CB-0371-A4C1-B8CB-9B5BF1B72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Toolstack</a:t>
            </a:r>
            <a:r>
              <a:rPr lang="de-DE" dirty="0"/>
              <a:t> Routing und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EE29483-44D8-0690-2FB8-C755F0724A3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ky</a:t>
            </a:r>
            <a:r>
              <a:rPr lang="de-DE" dirty="0"/>
              <a:t>: Alternative zu </a:t>
            </a:r>
            <a:r>
              <a:rPr lang="de-DE" dirty="0" err="1"/>
              <a:t>fetch</a:t>
            </a:r>
            <a:r>
              <a:rPr lang="de-DE" dirty="0"/>
              <a:t> und </a:t>
            </a:r>
            <a:r>
              <a:rPr lang="de-DE" dirty="0" err="1"/>
              <a:t>axios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>
                <a:hlinkClick r:id="rId2"/>
              </a:rPr>
              <a:t>https://github.com/sindresorhus/ky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/>
              <a:t>Kleiner Wrapper um die </a:t>
            </a:r>
            <a:r>
              <a:rPr lang="de-DE" dirty="0" err="1"/>
              <a:t>fetch</a:t>
            </a:r>
            <a:r>
              <a:rPr lang="de-DE" dirty="0"/>
              <a:t> API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Spezialisierte Methoden für die einzelnen HTTP-Methoden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Automatische JSON-Konvertierung inklusive zugehöriger Header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Vereinfachte Verarbeitung des </a:t>
            </a:r>
            <a:r>
              <a:rPr lang="de-DE" dirty="0" err="1"/>
              <a:t>Payloads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/>
              <a:t>HTTP Status Codes, die Fehler anzeigen führen zu Errors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206781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1B62FC-6A8D-D023-0128-3FD730A738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FC5ACE-E049-90F0-137F-A65E81C02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Fullstack</a:t>
            </a:r>
            <a:r>
              <a:rPr lang="de-DE" dirty="0"/>
              <a:t> React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C8434F6-0E0A-CF59-2131-2C00AB75590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TanStack</a:t>
            </a:r>
            <a:r>
              <a:rPr lang="de-DE" dirty="0"/>
              <a:t> Start: </a:t>
            </a:r>
            <a:r>
              <a:rPr lang="de-DE" dirty="0" err="1"/>
              <a:t>Fullstack</a:t>
            </a:r>
            <a:r>
              <a:rPr lang="de-DE" dirty="0"/>
              <a:t>-Framework für React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2"/>
              </a:rPr>
              <a:t>https://tanstack.com/start/latest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/>
              <a:t>Bietet SSR und Server </a:t>
            </a:r>
            <a:r>
              <a:rPr lang="de-DE" dirty="0" err="1"/>
              <a:t>Functions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/>
              <a:t>(Noch) kein Support für React Server Components (RSC)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Basiert auf dem </a:t>
            </a:r>
            <a:r>
              <a:rPr lang="de-DE" dirty="0" err="1"/>
              <a:t>TanStack</a:t>
            </a:r>
            <a:r>
              <a:rPr lang="de-DE" dirty="0"/>
              <a:t> Router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Gute Integration von </a:t>
            </a:r>
            <a:r>
              <a:rPr lang="de-DE" dirty="0" err="1"/>
              <a:t>TanStack</a:t>
            </a:r>
            <a:r>
              <a:rPr lang="de-DE" dirty="0"/>
              <a:t> Query (optional)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Alternativen:</a:t>
            </a:r>
          </a:p>
          <a:p>
            <a:pPr lvl="2">
              <a:lnSpc>
                <a:spcPct val="120000"/>
              </a:lnSpc>
            </a:pPr>
            <a:r>
              <a:rPr lang="de-DE" sz="1800" dirty="0"/>
              <a:t>React Router (vergleichbarer Ansatz)</a:t>
            </a:r>
          </a:p>
          <a:p>
            <a:pPr lvl="2">
              <a:lnSpc>
                <a:spcPct val="120000"/>
              </a:lnSpc>
            </a:pPr>
            <a:r>
              <a:rPr lang="de-DE" sz="1800" dirty="0" err="1"/>
              <a:t>Next.js</a:t>
            </a:r>
            <a:r>
              <a:rPr lang="de-DE" sz="1800" dirty="0"/>
              <a:t> (eher Server-first Ansatz)</a:t>
            </a:r>
          </a:p>
          <a:p>
            <a:pPr lvl="1"/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32C9F7F-2413-0D47-C23C-01E700FE8DAB}"/>
              </a:ext>
            </a:extLst>
          </p:cNvPr>
          <p:cNvSpPr txBox="1"/>
          <p:nvPr/>
        </p:nvSpPr>
        <p:spPr>
          <a:xfrm rot="21137164">
            <a:off x="6275978" y="1064843"/>
            <a:ext cx="172515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Experimental!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8307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0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988645"/>
            <a:ext cx="911336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002002A-B26E-D3F9-6373-176053177AEF}"/>
              </a:ext>
            </a:extLst>
          </p:cNvPr>
          <p:cNvSpPr/>
          <p:nvPr/>
        </p:nvSpPr>
        <p:spPr>
          <a:xfrm>
            <a:off x="683421" y="2072375"/>
            <a:ext cx="5940769" cy="1850891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rgbClr val="36544F"/>
                </a:solidFill>
              </a:rPr>
              <a:t>Code &amp; Slides: </a:t>
            </a:r>
            <a:r>
              <a:rPr lang="de-DE" b="1" dirty="0">
                <a:solidFill>
                  <a:srgbClr val="1778B8"/>
                </a:solidFill>
                <a:hlinkClick r:id="rId4"/>
              </a:rPr>
              <a:t>https://react.schule/enterjs2025</a:t>
            </a:r>
            <a:r>
              <a:rPr lang="de-DE" b="1" dirty="0">
                <a:solidFill>
                  <a:srgbClr val="1778B8"/>
                </a:solidFill>
              </a:rPr>
              <a:t> </a:t>
            </a:r>
          </a:p>
          <a:p>
            <a:pPr algn="ctr">
              <a:lnSpc>
                <a:spcPct val="200000"/>
              </a:lnSpc>
            </a:pPr>
            <a:r>
              <a:rPr lang="de-DE" b="1" dirty="0">
                <a:solidFill>
                  <a:srgbClr val="36544F"/>
                </a:solidFill>
              </a:rPr>
              <a:t>Fragen und Kontakt: </a:t>
            </a:r>
            <a:r>
              <a:rPr lang="de-DE" b="1" dirty="0">
                <a:solidFill>
                  <a:srgbClr val="1778B8"/>
                </a:solidFill>
                <a:hlinkClick r:id="rId5"/>
              </a:rPr>
              <a:t>nils@nilshartmann.net</a:t>
            </a:r>
            <a:r>
              <a:rPr lang="de-DE" b="1" dirty="0">
                <a:solidFill>
                  <a:srgbClr val="1778B8"/>
                </a:solidFill>
              </a:rPr>
              <a:t> </a:t>
            </a:r>
          </a:p>
          <a:p>
            <a:pPr algn="ctr">
              <a:lnSpc>
                <a:spcPct val="200000"/>
              </a:lnSpc>
            </a:pPr>
            <a:r>
              <a:rPr lang="de-DE" b="1" dirty="0">
                <a:solidFill>
                  <a:srgbClr val="36544F"/>
                </a:solidFill>
              </a:rPr>
              <a:t>Meine Workshops: </a:t>
            </a:r>
            <a:r>
              <a:rPr lang="de-DE" b="1" dirty="0">
                <a:solidFill>
                  <a:srgbClr val="36544F"/>
                </a:solidFill>
                <a:hlinkClick r:id="rId6"/>
              </a:rPr>
              <a:t>https://nilshartmann.net/workshops</a:t>
            </a:r>
            <a:r>
              <a:rPr lang="de-DE" b="1" dirty="0">
                <a:solidFill>
                  <a:srgbClr val="36544F"/>
                </a:solidFill>
              </a:rPr>
              <a:t>  </a:t>
            </a:r>
            <a:endParaRPr lang="de-DE" b="1" dirty="0">
              <a:solidFill>
                <a:srgbClr val="1778B8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F1A9133-320F-63EA-323F-7CCF9C2D77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24189" y="2072373"/>
            <a:ext cx="1842302" cy="184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769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E90BAC-2F81-422E-88CB-F5DD3C38B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B416F003-EB02-DEED-84C7-313DDEE14A1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B20CCE0-2202-EDE0-A45D-5AB420F9B9E7}"/>
              </a:ext>
            </a:extLst>
          </p:cNvPr>
          <p:cNvSpPr/>
          <p:nvPr/>
        </p:nvSpPr>
        <p:spPr>
          <a:xfrm>
            <a:off x="-1" y="161123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BD7172A0-2FE5-32B1-C19A-E835B693D362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810A34F-9886-6198-50A6-A255D8C0B1D6}"/>
              </a:ext>
            </a:extLst>
          </p:cNvPr>
          <p:cNvSpPr/>
          <p:nvPr/>
        </p:nvSpPr>
        <p:spPr>
          <a:xfrm>
            <a:off x="15319" y="988645"/>
            <a:ext cx="911336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8F9C3B68-0271-0C69-B698-257C2FB20458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E14CC2B3-0166-4A8E-D99F-4BBF867B9F25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C217126B-B8C5-22EE-A679-42772C110D3D}"/>
              </a:ext>
            </a:extLst>
          </p:cNvPr>
          <p:cNvSpPr/>
          <p:nvPr/>
        </p:nvSpPr>
        <p:spPr>
          <a:xfrm>
            <a:off x="683421" y="2072375"/>
            <a:ext cx="5940769" cy="1850891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>
                <a:solidFill>
                  <a:srgbClr val="36544F"/>
                </a:solidFill>
              </a:rPr>
              <a:t>Code &amp; Slides: </a:t>
            </a:r>
            <a:r>
              <a:rPr lang="de-DE" b="1" dirty="0">
                <a:solidFill>
                  <a:srgbClr val="1778B8"/>
                </a:solidFill>
                <a:hlinkClick r:id="rId4"/>
              </a:rPr>
              <a:t>https://react.schule/dev-donuts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200000"/>
              </a:lnSpc>
            </a:pPr>
            <a:r>
              <a:rPr lang="de-DE" b="1" dirty="0">
                <a:solidFill>
                  <a:srgbClr val="36544F"/>
                </a:solidFill>
              </a:rPr>
              <a:t>Fragen und Kontakt: </a:t>
            </a:r>
            <a:r>
              <a:rPr lang="de-DE" b="1" dirty="0">
                <a:solidFill>
                  <a:srgbClr val="1778B8"/>
                </a:solidFill>
                <a:hlinkClick r:id="rId5"/>
              </a:rPr>
              <a:t>nils@nilshartmann.net</a:t>
            </a:r>
            <a:r>
              <a:rPr lang="de-DE" b="1" dirty="0">
                <a:solidFill>
                  <a:srgbClr val="1778B8"/>
                </a:solidFill>
              </a:rPr>
              <a:t> </a:t>
            </a:r>
          </a:p>
          <a:p>
            <a:pPr algn="ctr">
              <a:lnSpc>
                <a:spcPct val="200000"/>
              </a:lnSpc>
            </a:pPr>
            <a:r>
              <a:rPr lang="de-DE" b="1" dirty="0">
                <a:solidFill>
                  <a:srgbClr val="36544F"/>
                </a:solidFill>
              </a:rPr>
              <a:t>Meine Workshops: </a:t>
            </a:r>
            <a:r>
              <a:rPr lang="de-DE" b="1" dirty="0">
                <a:solidFill>
                  <a:srgbClr val="36544F"/>
                </a:solidFill>
                <a:hlinkClick r:id="rId6"/>
              </a:rPr>
              <a:t>https://nilshartmann.net/workshops</a:t>
            </a:r>
            <a:r>
              <a:rPr lang="de-DE" b="1" dirty="0">
                <a:solidFill>
                  <a:srgbClr val="36544F"/>
                </a:solidFill>
              </a:rPr>
              <a:t>  </a:t>
            </a:r>
            <a:endParaRPr lang="de-DE" b="1" dirty="0">
              <a:solidFill>
                <a:srgbClr val="1778B8"/>
              </a:solidFill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5FE6A76-19CA-262B-504B-8AB597F6B01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24189" y="2063781"/>
            <a:ext cx="1850893" cy="1850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290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Software-Entwickler, –Architekt, Coach, Trainer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react.schule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66426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React, TypeScript</a:t>
            </a:r>
          </a:p>
        </p:txBody>
      </p:sp>
    </p:spTree>
    <p:extLst>
      <p:ext uri="{BB962C8B-B14F-4D97-AF65-F5344CB8AC3E}">
        <p14:creationId xmlns:p14="http://schemas.microsoft.com/office/powerpoint/2010/main" val="3395761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989DE4-B889-BB5E-76CF-2B21923EF1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7556EC1-CDAF-0576-9A09-CB0375BDA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BA8C6E6-8ED5-196E-15FF-0F74FCADEEFD}"/>
              </a:ext>
            </a:extLst>
          </p:cNvPr>
          <p:cNvSpPr/>
          <p:nvPr/>
        </p:nvSpPr>
        <p:spPr>
          <a:xfrm>
            <a:off x="0" y="1294125"/>
            <a:ext cx="9144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 err="1">
                <a:solidFill>
                  <a:srgbClr val="B3A7B8"/>
                </a:solidFill>
                <a:latin typeface="Montserrat" charset="0"/>
                <a:ea typeface="Montserrat" charset="0"/>
                <a:cs typeface="Montserrat" charset="0"/>
              </a:rPr>
              <a:t>Tan</a:t>
            </a:r>
            <a:r>
              <a:rPr lang="de-DE" sz="13800" b="1" dirty="0" err="1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Stack</a:t>
            </a:r>
            <a:endParaRPr lang="de-DE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AC07C80-4D80-B6EE-DD00-57707EBCB40C}"/>
              </a:ext>
            </a:extLst>
          </p:cNvPr>
          <p:cNvSpPr/>
          <p:nvPr/>
        </p:nvSpPr>
        <p:spPr>
          <a:xfrm>
            <a:off x="0" y="186129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u="sng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Unser</a:t>
            </a:r>
            <a:endParaRPr lang="de-DE" sz="1200" b="1" u="sng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EDFB838-90C2-CD45-B8A2-2A89F8B5B434}"/>
              </a:ext>
            </a:extLst>
          </p:cNvPr>
          <p:cNvSpPr/>
          <p:nvPr/>
        </p:nvSpPr>
        <p:spPr>
          <a:xfrm>
            <a:off x="0" y="3294462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heute</a:t>
            </a:r>
            <a:endParaRPr lang="de-DE" sz="12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4249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FCC29D-3DAF-F535-511D-CE822D730F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B40774-D023-446C-BEC0-75009C625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6CC7F584-8EC1-2A35-BD0C-EA6270670CCA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6E4670E-E3FD-8B2F-B037-7D66599595BA}"/>
              </a:ext>
            </a:extLst>
          </p:cNvPr>
          <p:cNvSpPr txBox="1"/>
          <p:nvPr/>
        </p:nvSpPr>
        <p:spPr>
          <a:xfrm rot="21137164">
            <a:off x="6329998" y="1058331"/>
            <a:ext cx="197041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aka React Query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80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751B3-FB5D-D0B6-B7AA-A20987D2CD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D5FDCB-6B97-3C24-2A57-2155EDF32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88C694-721A-73D8-D33A-E26CC0C7B59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BFF6BEDC-8A13-CE02-7E23-7802D79B220D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2504F4D-E05C-B85C-C210-EC7A28CD979D}"/>
              </a:ext>
            </a:extLst>
          </p:cNvPr>
          <p:cNvSpPr txBox="1"/>
          <p:nvPr/>
        </p:nvSpPr>
        <p:spPr>
          <a:xfrm rot="21137164">
            <a:off x="6329998" y="1058331"/>
            <a:ext cx="197041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aka React Query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9268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CAA543-87E9-B614-22F9-553DF5C630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DFA921-9FB0-DCD2-42DD-9B8B3255C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5E60959-24D8-BFE0-566A-33742AB901D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D1F847F0-3972-CE3C-2F62-EE671458DEF1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D3A8EB82-CBED-0BFA-14ED-F2E2842D2838}"/>
              </a:ext>
            </a:extLst>
          </p:cNvPr>
          <p:cNvSpPr txBox="1">
            <a:spLocks/>
          </p:cNvSpPr>
          <p:nvPr/>
        </p:nvSpPr>
        <p:spPr>
          <a:xfrm>
            <a:off x="187570" y="3796646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Fullstack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Start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39AE02A-4AD3-FC18-9595-DA9CDD0F6A2B}"/>
              </a:ext>
            </a:extLst>
          </p:cNvPr>
          <p:cNvSpPr txBox="1"/>
          <p:nvPr/>
        </p:nvSpPr>
        <p:spPr>
          <a:xfrm rot="21137164">
            <a:off x="6329998" y="1058331"/>
            <a:ext cx="197041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aka React Query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245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09114D-6DC0-E37E-545D-DF393F4BF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E3FEDF-3142-7758-AB47-EF68BC5DA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1E52347-B836-F113-2148-625AD7E359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A3996973-6D29-082B-240E-F1A69605F7F6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0FA99DE4-9134-B6E1-EBAB-4AF87F97E933}"/>
              </a:ext>
            </a:extLst>
          </p:cNvPr>
          <p:cNvSpPr txBox="1">
            <a:spLocks/>
          </p:cNvSpPr>
          <p:nvPr/>
        </p:nvSpPr>
        <p:spPr>
          <a:xfrm>
            <a:off x="187570" y="3796646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Fullstack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Start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33E9B4F-12A1-912A-C0E7-F2A0968C5AD7}"/>
              </a:ext>
            </a:extLst>
          </p:cNvPr>
          <p:cNvSpPr txBox="1"/>
          <p:nvPr/>
        </p:nvSpPr>
        <p:spPr>
          <a:xfrm rot="21137164">
            <a:off x="3709424" y="4161335"/>
            <a:ext cx="172515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Experimental!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96009B8-1489-9433-2EBB-95B183D7522D}"/>
              </a:ext>
            </a:extLst>
          </p:cNvPr>
          <p:cNvSpPr txBox="1"/>
          <p:nvPr/>
        </p:nvSpPr>
        <p:spPr>
          <a:xfrm rot="21137164">
            <a:off x="6329998" y="1058331"/>
            <a:ext cx="1970412" cy="400110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000" b="1" dirty="0">
                <a:solidFill>
                  <a:srgbClr val="B04432"/>
                </a:solidFill>
                <a:latin typeface="Candara" panose="020E0502030303020204" pitchFamily="34" charset="0"/>
              </a:rPr>
              <a:t>aka React Query</a:t>
            </a:r>
            <a:endParaRPr lang="de-DE" sz="20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094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6E6EEB-B881-0D9B-2E48-079D4BF5C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4C8C95E2-7B80-F3AA-059B-0AF1671A1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666B7E4-51E5-E38A-FD3F-E7DDD543E169}"/>
              </a:ext>
            </a:extLst>
          </p:cNvPr>
          <p:cNvSpPr txBox="1"/>
          <p:nvPr/>
        </p:nvSpPr>
        <p:spPr>
          <a:xfrm>
            <a:off x="6407251" y="2297594"/>
            <a:ext cx="249985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🧑‍💻</a:t>
            </a:r>
            <a:endParaRPr lang="de-DE" sz="72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8186787-03B3-9CD6-DECA-E3DF25352D94}"/>
              </a:ext>
            </a:extLst>
          </p:cNvPr>
          <p:cNvSpPr txBox="1"/>
          <p:nvPr/>
        </p:nvSpPr>
        <p:spPr>
          <a:xfrm>
            <a:off x="779183" y="1730924"/>
            <a:ext cx="5628068" cy="2182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115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54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1756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42728C-78A1-D124-770D-93DD49E234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6B061FB-1E03-BDD6-D0D0-1764404CA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DCF654A-B649-C8E4-678D-5366FAFDB328}"/>
              </a:ext>
            </a:extLst>
          </p:cNvPr>
          <p:cNvSpPr/>
          <p:nvPr/>
        </p:nvSpPr>
        <p:spPr>
          <a:xfrm>
            <a:off x="0" y="2925282"/>
            <a:ext cx="9144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Frameworks</a:t>
            </a:r>
            <a:endParaRPr lang="de-DE" sz="11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B3F11EDB-9031-49C1-B111-D527B479FC95}"/>
              </a:ext>
            </a:extLst>
          </p:cNvPr>
          <p:cNvSpPr/>
          <p:nvPr/>
        </p:nvSpPr>
        <p:spPr>
          <a:xfrm>
            <a:off x="0" y="1205308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Bibliotheken</a:t>
            </a:r>
            <a:endParaRPr lang="de-DE" sz="12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0E6D135-F3AA-E563-B2B4-0A23CFDD1177}"/>
              </a:ext>
            </a:extLst>
          </p:cNvPr>
          <p:cNvSpPr/>
          <p:nvPr/>
        </p:nvSpPr>
        <p:spPr>
          <a:xfrm>
            <a:off x="0" y="2313304"/>
            <a:ext cx="9144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und</a:t>
            </a:r>
            <a:endParaRPr lang="de-DE" sz="12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4171C4B-46B2-B566-E08C-88EE74D0D50F}"/>
              </a:ext>
            </a:extLst>
          </p:cNvPr>
          <p:cNvSpPr/>
          <p:nvPr/>
        </p:nvSpPr>
        <p:spPr>
          <a:xfrm>
            <a:off x="0" y="215560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u="sng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Anhang</a:t>
            </a:r>
            <a:endParaRPr lang="de-DE" sz="1050" b="1" u="sng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2007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506</Words>
  <Application>Microsoft Macintosh PowerPoint</Application>
  <PresentationFormat>Bildschirmpräsentation (16:9)</PresentationFormat>
  <Paragraphs>113</Paragraphs>
  <Slides>16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Candara</vt:lpstr>
      <vt:lpstr>Montserrat</vt:lpstr>
      <vt:lpstr>Source Sans Pro</vt:lpstr>
      <vt:lpstr>Source Sans Pro SemiBold</vt:lpstr>
      <vt:lpstr>Office-Design</vt:lpstr>
      <vt:lpstr>Dev &amp; Donuts 2025 | Mannheim | 22. Mai 2025 | https://react.schule</vt:lpstr>
      <vt:lpstr>https://nilshartmann.net</vt:lpstr>
      <vt:lpstr>PowerPoint-Präsentation</vt:lpstr>
      <vt:lpstr>Technologie Stack</vt:lpstr>
      <vt:lpstr>Technologie Stack</vt:lpstr>
      <vt:lpstr>Technologie Stack</vt:lpstr>
      <vt:lpstr>Technologie Stack</vt:lpstr>
      <vt:lpstr>PowerPoint-Präsentation</vt:lpstr>
      <vt:lpstr>PowerPoint-Präsentation</vt:lpstr>
      <vt:lpstr>Toolstack Routing und Data Fetching</vt:lpstr>
      <vt:lpstr>Toolstack Routing und Data Fetching</vt:lpstr>
      <vt:lpstr>Toolstack Routing und Data Fetching</vt:lpstr>
      <vt:lpstr>Toolstack Routing und Data Fetching</vt:lpstr>
      <vt:lpstr>Fullstack React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1483</cp:revision>
  <cp:lastPrinted>2019-09-04T14:49:47Z</cp:lastPrinted>
  <dcterms:created xsi:type="dcterms:W3CDTF">2016-03-28T15:59:53Z</dcterms:created>
  <dcterms:modified xsi:type="dcterms:W3CDTF">2025-05-22T15:51:04Z</dcterms:modified>
</cp:coreProperties>
</file>

<file path=docProps/thumbnail.jpeg>
</file>